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5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6657-D084-4397-BC09-ED0146B79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FA20-DC1E-4F19-BFE0-80E3D5F6DC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jpeg"/><Relationship Id="rId10" Type="http://schemas.microsoft.com/office/2007/relationships/hdphoto" Target="../../word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1"/>
            <a:ext cx="8534400" cy="22098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UPTAKE </a:t>
            </a:r>
            <a:r>
              <a:rPr lang="en-US" sz="3100" b="1" dirty="0"/>
              <a:t>OF </a:t>
            </a:r>
            <a:r>
              <a:rPr lang="en-US" sz="3100" b="1" dirty="0" smtClean="0"/>
              <a:t>NEW TUBERCULOSIS DIAGNOSTICS IN </a:t>
            </a:r>
            <a:r>
              <a:rPr lang="en-US" sz="3100" b="1" dirty="0"/>
              <a:t>KENYA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752"/>
          <a:stretch>
            <a:fillRect/>
          </a:stretch>
        </p:blipFill>
        <p:spPr bwMode="auto">
          <a:xfrm>
            <a:off x="965534" y="3589422"/>
            <a:ext cx="7345280" cy="3116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1905000" cy="180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kemri_logo.jpg"/>
          <p:cNvPicPr/>
          <p:nvPr/>
        </p:nvPicPr>
        <p:blipFill>
          <a:blip r:embed="rId4" cstate="print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0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0600" y="1838325"/>
            <a:ext cx="1565426" cy="1590675"/>
          </a:xfrm>
          <a:prstGeom prst="rect">
            <a:avLst/>
          </a:prstGeom>
        </p:spPr>
      </p:pic>
      <p:pic>
        <p:nvPicPr>
          <p:cNvPr id="7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4967" r="67396" b="2072"/>
          <a:stretch>
            <a:fillRect/>
          </a:stretch>
        </p:blipFill>
        <p:spPr bwMode="auto">
          <a:xfrm>
            <a:off x="5715000" y="2362200"/>
            <a:ext cx="3193181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KENYAN LOGO"/>
          <p:cNvPicPr/>
          <p:nvPr/>
        </p:nvPicPr>
        <p:blipFill>
          <a:blip r:embed="rId11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810000" y="609600"/>
            <a:ext cx="1524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093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Tuberculosis is a disease of public health </a:t>
            </a:r>
            <a:r>
              <a:rPr lang="en-US" dirty="0" smtClean="0"/>
              <a:t>importance: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ts mode of transmission.</a:t>
            </a:r>
          </a:p>
          <a:p>
            <a:pPr lvl="1"/>
            <a:r>
              <a:rPr lang="en-US" dirty="0" smtClean="0"/>
              <a:t>The upsurge of drug resistance especially MDR and XDR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TB report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Estimated MDR/RR-TB cases among 1 300 notified pulmonary TB cases.</a:t>
            </a:r>
          </a:p>
          <a:p>
            <a:r>
              <a:rPr lang="en-US" dirty="0" smtClean="0"/>
              <a:t>MDR/RR-TB cases tested for resistance to second-line drugs 204</a:t>
            </a:r>
          </a:p>
          <a:p>
            <a:r>
              <a:rPr lang="en-US" dirty="0" smtClean="0"/>
              <a:t>Laboratory-confirmed cases MDR/RR-TB: 326, XDR-TB: 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To determine the uptake of tuberculosis diagnostics </a:t>
            </a:r>
            <a:r>
              <a:rPr lang="en-GB" dirty="0" smtClean="0"/>
              <a:t>and </a:t>
            </a:r>
            <a:r>
              <a:rPr lang="en-GB" dirty="0"/>
              <a:t>uncover the impediments for their implementation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b="1" dirty="0" smtClean="0"/>
              <a:t>Online Survey in - 32 counties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b="1" dirty="0" smtClean="0"/>
              <a:t>Laboratory Facility questionnaire - </a:t>
            </a:r>
            <a:r>
              <a:rPr lang="en-GB" b="1" dirty="0" smtClean="0"/>
              <a:t>32 counties</a:t>
            </a:r>
            <a:endParaRPr lang="en-GB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b="1" dirty="0" smtClean="0"/>
              <a:t>In-depth interviews – 8 previous administrative regions (Provinces)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Preferential coverage of culture and molecular diagnostics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/>
              <a:t>Xpert MTB/RIF - </a:t>
            </a:r>
            <a:r>
              <a:rPr lang="en-US" sz="2400" dirty="0"/>
              <a:t>90.625</a:t>
            </a:r>
            <a:r>
              <a:rPr lang="en-US" sz="2400" dirty="0" smtClean="0"/>
              <a:t>  </a:t>
            </a:r>
            <a:r>
              <a:rPr lang="en-US" sz="2200" dirty="0" smtClean="0"/>
              <a:t>% (29/32)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/>
              <a:t>Culture -6.25% (2/32)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/>
              <a:t>Line Probe Assay – 0%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to utilization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Heath system issues</a:t>
            </a:r>
            <a:endParaRPr lang="en-US" dirty="0"/>
          </a:p>
          <a:p>
            <a:pPr lvl="1"/>
            <a:r>
              <a:rPr lang="en-US" dirty="0"/>
              <a:t>Human resources issues: Under staffing, </a:t>
            </a:r>
          </a:p>
          <a:p>
            <a:pPr lvl="1"/>
            <a:r>
              <a:rPr lang="en-US" dirty="0" smtClean="0"/>
              <a:t>Limited awareness, utilization knowhow and perception to </a:t>
            </a:r>
            <a:r>
              <a:rPr lang="en-US" dirty="0"/>
              <a:t>new TB diagnostics </a:t>
            </a:r>
          </a:p>
          <a:p>
            <a:pPr lvl="1"/>
            <a:r>
              <a:rPr lang="en-US" dirty="0" smtClean="0"/>
              <a:t>Pathway </a:t>
            </a:r>
            <a:r>
              <a:rPr lang="en-US" dirty="0"/>
              <a:t>to care by affected people: patients die before diagnosis is done</a:t>
            </a:r>
          </a:p>
          <a:p>
            <a:pPr lvl="1"/>
            <a:r>
              <a:rPr lang="en-US" dirty="0"/>
              <a:t>Distance from services providing TB diagnosis and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to utilization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/>
              <a:t>Prioritization and profits</a:t>
            </a:r>
          </a:p>
          <a:p>
            <a:pPr lvl="1"/>
            <a:r>
              <a:rPr lang="en-US" dirty="0" smtClean="0"/>
              <a:t>Low coverage </a:t>
            </a:r>
            <a:r>
              <a:rPr lang="en-US" dirty="0"/>
              <a:t>of TB diagnosis and treatment </a:t>
            </a:r>
            <a:r>
              <a:rPr lang="en-US" dirty="0" smtClean="0"/>
              <a:t>services - tuberculosis </a:t>
            </a:r>
            <a:r>
              <a:rPr lang="en-US" dirty="0"/>
              <a:t>care is </a:t>
            </a:r>
            <a:r>
              <a:rPr lang="en-US" dirty="0" smtClean="0"/>
              <a:t>free and centralized.</a:t>
            </a:r>
            <a:endParaRPr lang="en-US" dirty="0"/>
          </a:p>
          <a:p>
            <a:pPr lvl="1"/>
            <a:r>
              <a:rPr lang="en-US" dirty="0"/>
              <a:t>Disease suspicion index is low among clinician. </a:t>
            </a:r>
          </a:p>
          <a:p>
            <a:r>
              <a:rPr lang="en-US" b="1" dirty="0" smtClean="0"/>
              <a:t>Decision making</a:t>
            </a:r>
            <a:endParaRPr lang="en-US" dirty="0" smtClean="0"/>
          </a:p>
          <a:p>
            <a:pPr lvl="1"/>
            <a:r>
              <a:rPr lang="en-US" dirty="0" smtClean="0"/>
              <a:t>Limited stakeholder (Public and staff) involvement in decision making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olutions to improve the uptake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Knowledge </a:t>
            </a:r>
            <a:r>
              <a:rPr lang="en-US" b="1" dirty="0"/>
              <a:t>empowerment</a:t>
            </a:r>
            <a:r>
              <a:rPr lang="en-US" dirty="0"/>
              <a:t> through public awareness campaigns on equipment availability and training of staff both to improve disease suspicion index and equipment utilization to increase demand.</a:t>
            </a:r>
          </a:p>
          <a:p>
            <a:pPr lvl="0"/>
            <a:r>
              <a:rPr lang="en-US" b="1" dirty="0"/>
              <a:t>Infrastructure</a:t>
            </a:r>
            <a:r>
              <a:rPr lang="en-US" dirty="0"/>
              <a:t> improvement to accommodate additional diagnostic tools and maintenance program</a:t>
            </a:r>
          </a:p>
          <a:p>
            <a:pPr lvl="0"/>
            <a:r>
              <a:rPr lang="en-US" b="1" dirty="0"/>
              <a:t>Increase budget allocation</a:t>
            </a:r>
            <a:r>
              <a:rPr lang="en-US" dirty="0"/>
              <a:t> – National and County for tuberculosis management and research</a:t>
            </a:r>
          </a:p>
          <a:p>
            <a:pPr lvl="0"/>
            <a:r>
              <a:rPr lang="en-US" b="1" dirty="0"/>
              <a:t>Research</a:t>
            </a:r>
            <a:r>
              <a:rPr lang="en-US" dirty="0"/>
              <a:t>  to explore the perception of stakeholders that will encourage buy-in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287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UPTAKE OF NEW TUBERCULOSIS DIAGNOSTICS IN KENYA </vt:lpstr>
      <vt:lpstr>Back ground</vt:lpstr>
      <vt:lpstr>WHO TB report 2016</vt:lpstr>
      <vt:lpstr>Objective </vt:lpstr>
      <vt:lpstr>Methodology</vt:lpstr>
      <vt:lpstr>Key findings</vt:lpstr>
      <vt:lpstr>Barrier to utilization I</vt:lpstr>
      <vt:lpstr>Barrier to utilization II</vt:lpstr>
      <vt:lpstr>Solutions to improve the uptake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UPTAKE OF NEW TUBERCULOSIS DIAGNOSTIC AND TREATMENT TOOLS IN KENYA</dc:title>
  <dc:creator>Fred Orina</dc:creator>
  <cp:lastModifiedBy>Fred Orina</cp:lastModifiedBy>
  <cp:revision>11</cp:revision>
  <dcterms:created xsi:type="dcterms:W3CDTF">2017-12-11T05:40:49Z</dcterms:created>
  <dcterms:modified xsi:type="dcterms:W3CDTF">2017-12-11T12:57:29Z</dcterms:modified>
</cp:coreProperties>
</file>